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8" r:id="rId10"/>
    <p:sldId id="267" r:id="rId11"/>
    <p:sldId id="262" r:id="rId12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4" autoAdjust="0"/>
    <p:restoredTop sz="94676" autoAdjust="0"/>
  </p:normalViewPr>
  <p:slideViewPr>
    <p:cSldViewPr snapToGrid="0" snapToObjects="1">
      <p:cViewPr varScale="1">
        <p:scale>
          <a:sx n="100" d="100"/>
          <a:sy n="100" d="100"/>
        </p:scale>
        <p:origin x="-188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Cartella%20di%20lavoro1" TargetMode="External"/><Relationship Id="rId2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1885657149999"/>
          <c:y val="0.0634920634920635"/>
          <c:w val="0.852241326976985"/>
          <c:h val="0.610687275201711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Foglio1!$C$2:$C$7</c:f>
              <c:strCache>
                <c:ptCount val="6"/>
                <c:pt idx="0">
                  <c:v>manca documentazione</c:v>
                </c:pt>
                <c:pt idx="1">
                  <c:v>unico episodio</c:v>
                </c:pt>
                <c:pt idx="2">
                  <c:v>disturbi neuropsichiatrici</c:v>
                </c:pt>
                <c:pt idx="3">
                  <c:v>decisione mmg</c:v>
                </c:pt>
                <c:pt idx="4">
                  <c:v>rifiuto paziente</c:v>
                </c:pt>
                <c:pt idx="5">
                  <c:v>prima del 2010</c:v>
                </c:pt>
              </c:strCache>
            </c:strRef>
          </c:cat>
          <c:val>
            <c:numRef>
              <c:f>Foglio1!$D$2:$D$7</c:f>
              <c:numCache>
                <c:formatCode>0.00%</c:formatCode>
                <c:ptCount val="6"/>
                <c:pt idx="0">
                  <c:v>0.2308</c:v>
                </c:pt>
                <c:pt idx="1">
                  <c:v>0.2115</c:v>
                </c:pt>
                <c:pt idx="2">
                  <c:v>0.0577</c:v>
                </c:pt>
                <c:pt idx="3">
                  <c:v>0.0385</c:v>
                </c:pt>
                <c:pt idx="4">
                  <c:v>0.0577</c:v>
                </c:pt>
                <c:pt idx="5">
                  <c:v>0.1538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426216"/>
        <c:axId val="-2143423272"/>
      </c:barChart>
      <c:catAx>
        <c:axId val="-214342621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43423272"/>
        <c:crosses val="autoZero"/>
        <c:auto val="1"/>
        <c:lblAlgn val="ctr"/>
        <c:lblOffset val="100"/>
        <c:noMultiLvlLbl val="0"/>
      </c:catAx>
      <c:valAx>
        <c:axId val="-2143423272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-21434262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ln>
            <a:noFill/>
          </a:ln>
        </a:defRPr>
      </a:pPr>
      <a:endParaRPr lang="it-IT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0.2449</cdr:x>
      <cdr:y>0.06173</cdr:y>
    </cdr:from>
    <cdr:to>
      <cdr:x>0.24943</cdr:x>
      <cdr:y>0.68165</cdr:y>
    </cdr:to>
    <cdr:cxnSp macro="">
      <cdr:nvCxnSpPr>
        <cdr:cNvPr id="3" name="Connettore 1 2"/>
        <cdr:cNvCxnSpPr/>
      </cdr:nvCxnSpPr>
      <cdr:spPr>
        <a:xfrm xmlns:a="http://schemas.openxmlformats.org/drawingml/2006/main">
          <a:off x="1371600" y="222250"/>
          <a:ext cx="25400" cy="2232000"/>
        </a:xfrm>
        <a:prstGeom xmlns:a="http://schemas.openxmlformats.org/drawingml/2006/main" prst="line">
          <a:avLst/>
        </a:prstGeom>
        <a:ln xmlns:a="http://schemas.openxmlformats.org/drawingml/2006/main" w="38100" cmpd="sng">
          <a:solidFill>
            <a:schemeClr val="tx1"/>
          </a:solidFill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E6FE85-17BC-A24A-B2E5-1959CD9946DD}" type="datetimeFigureOut">
              <a:rPr lang="it-IT" smtClean="0"/>
              <a:t>29/10/17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4F8FA-B271-7347-9D49-ACBC98549D82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2216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Tracciato</a:t>
            </a:r>
            <a:r>
              <a:rPr lang="it-IT" baseline="0" dirty="0" smtClean="0"/>
              <a:t> con assenza onde </a:t>
            </a:r>
            <a:r>
              <a:rPr lang="it-IT" baseline="0" dirty="0" err="1" smtClean="0"/>
              <a:t>P</a:t>
            </a:r>
            <a:r>
              <a:rPr lang="it-IT" baseline="0" dirty="0" smtClean="0"/>
              <a:t>, sostituite da </a:t>
            </a:r>
            <a:r>
              <a:rPr lang="it-IT" baseline="0" dirty="0" err="1" smtClean="0"/>
              <a:t>deflession</a:t>
            </a:r>
            <a:r>
              <a:rPr lang="it-IT" baseline="0" dirty="0" smtClean="0"/>
              <a:t> di piccola </a:t>
            </a:r>
            <a:r>
              <a:rPr lang="it-IT" baseline="0" dirty="0" err="1" smtClean="0"/>
              <a:t>ampoiezza</a:t>
            </a:r>
            <a:r>
              <a:rPr lang="it-IT" baseline="0" dirty="0" smtClean="0"/>
              <a:t> assolutamente irregolari; seguono QRS che si succedono a intervalli sempre diversi . L’impulso proveniente dagli atri viene variamente bloccato a livello del nodo atrioventricolare. Il grado di blocco determina la frequenza di attivazione dei ventricoli che di solito è molto elevata(140-160)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E4F8FA-B271-7347-9D49-ACBC98549D82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73539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Facilita insorgenza</a:t>
            </a:r>
            <a:r>
              <a:rPr lang="it-IT" baseline="0" dirty="0" smtClean="0"/>
              <a:t> scompenso cardiaco, peggiora eventuale cardiopatia ischemica e soprattutto espone al rischio di </a:t>
            </a:r>
            <a:r>
              <a:rPr lang="it-IT" baseline="0" dirty="0" err="1" smtClean="0"/>
              <a:t>tromboembolie</a:t>
            </a:r>
            <a:r>
              <a:rPr lang="it-IT" baseline="0" dirty="0" smtClean="0"/>
              <a:t>  per la perdita di contrattilità e svuotamento dell’appendice atriale; questi emboli per ragioni anatomiche si localizzano prevalentemente nel distretto cefalico e sono </a:t>
            </a:r>
            <a:r>
              <a:rPr lang="it-IT" baseline="0" dirty="0" err="1" smtClean="0"/>
              <a:t>unn’importante</a:t>
            </a:r>
            <a:r>
              <a:rPr lang="it-IT" baseline="0" dirty="0" smtClean="0"/>
              <a:t> causa di attacchi ischemici e ictus cerebrali</a:t>
            </a:r>
          </a:p>
          <a:p>
            <a:r>
              <a:rPr lang="it-IT" baseline="0" dirty="0" smtClean="0"/>
              <a:t>INR ( tra 2 e 3) e TTR ( percentuale INR nel </a:t>
            </a:r>
            <a:r>
              <a:rPr lang="it-IT" baseline="0" dirty="0" err="1" smtClean="0"/>
              <a:t>range</a:t>
            </a:r>
            <a:r>
              <a:rPr lang="it-IT" baseline="0" dirty="0" smtClean="0"/>
              <a:t>); 2011-2015 uscita dei NAO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E4F8FA-B271-7347-9D49-ACBC98549D82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1150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8C669-4415-394A-A5A7-5FAA3889FB48}" type="datetimeFigureOut">
              <a:rPr lang="it-IT" smtClean="0"/>
              <a:t>29/10/17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F716E-1B28-BC49-82D4-A7FF1FDAA5EC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8C669-4415-394A-A5A7-5FAA3889FB48}" type="datetimeFigureOut">
              <a:rPr lang="it-IT" smtClean="0"/>
              <a:t>29/10/17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F716E-1B28-BC49-82D4-A7FF1FDAA5EC}" type="slidenum">
              <a:rPr lang="it-IT" smtClean="0"/>
              <a:t>‹n.›</a:t>
            </a:fld>
            <a:endParaRPr lang="it-IT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8C669-4415-394A-A5A7-5FAA3889FB48}" type="datetimeFigureOut">
              <a:rPr lang="it-IT" smtClean="0"/>
              <a:t>29/10/17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F716E-1B28-BC49-82D4-A7FF1FDAA5EC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8C669-4415-394A-A5A7-5FAA3889FB48}" type="datetimeFigureOut">
              <a:rPr lang="it-IT" smtClean="0"/>
              <a:t>29/10/17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F716E-1B28-BC49-82D4-A7FF1FDAA5EC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8C669-4415-394A-A5A7-5FAA3889FB48}" type="datetimeFigureOut">
              <a:rPr lang="it-IT" smtClean="0"/>
              <a:t>29/10/17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F716E-1B28-BC49-82D4-A7FF1FDAA5EC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titolo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8C669-4415-394A-A5A7-5FAA3889FB48}" type="datetimeFigureOut">
              <a:rPr lang="it-IT" smtClean="0"/>
              <a:t>29/10/17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F716E-1B28-BC49-82D4-A7FF1FDAA5EC}" type="slidenum">
              <a:rPr lang="it-IT" smtClean="0"/>
              <a:t>‹n.›</a:t>
            </a:fld>
            <a:endParaRPr lang="it-IT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8C669-4415-394A-A5A7-5FAA3889FB48}" type="datetimeFigureOut">
              <a:rPr lang="it-IT" smtClean="0"/>
              <a:t>29/10/17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F716E-1B28-BC49-82D4-A7FF1FDAA5EC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8C669-4415-394A-A5A7-5FAA3889FB48}" type="datetimeFigureOut">
              <a:rPr lang="it-IT" smtClean="0"/>
              <a:t>29/10/17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F716E-1B28-BC49-82D4-A7FF1FDAA5EC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8C669-4415-394A-A5A7-5FAA3889FB48}" type="datetimeFigureOut">
              <a:rPr lang="it-IT" smtClean="0"/>
              <a:t>29/10/17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F716E-1B28-BC49-82D4-A7FF1FDAA5EC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8C669-4415-394A-A5A7-5FAA3889FB48}" type="datetimeFigureOut">
              <a:rPr lang="it-IT" smtClean="0"/>
              <a:t>29/10/17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F716E-1B28-BC49-82D4-A7FF1FDAA5EC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8C669-4415-394A-A5A7-5FAA3889FB48}" type="datetimeFigureOut">
              <a:rPr lang="it-IT" smtClean="0"/>
              <a:t>29/10/17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F716E-1B28-BC49-82D4-A7FF1FDAA5EC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8C669-4415-394A-A5A7-5FAA3889FB48}" type="datetimeFigureOut">
              <a:rPr lang="it-IT" smtClean="0"/>
              <a:t>29/10/17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F716E-1B28-BC49-82D4-A7FF1FDAA5EC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BD8C669-4415-394A-A5A7-5FAA3889FB48}" type="datetimeFigureOut">
              <a:rPr lang="it-IT" smtClean="0"/>
              <a:t>29/10/17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B6CF716E-1B28-BC49-82D4-A7FF1FDAA5EC}" type="slidenum">
              <a:rPr lang="it-IT" smtClean="0"/>
              <a:t>‹n.›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gif"/><Relationship Id="rId5" Type="http://schemas.openxmlformats.org/officeDocument/2006/relationships/hyperlink" Target="http://www.ncbi.nlm.nih.gov/pubmed/23273528" TargetMode="External"/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logoUnig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7265" y="1328296"/>
            <a:ext cx="1082841" cy="1424791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628317" y="417091"/>
            <a:ext cx="79007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 smtClean="0">
                <a:solidFill>
                  <a:schemeClr val="accent1"/>
                </a:solidFill>
                <a:latin typeface="Arial"/>
                <a:cs typeface="Arial"/>
              </a:rPr>
              <a:t>Università degli </a:t>
            </a:r>
            <a:r>
              <a:rPr lang="it-IT" sz="2800" dirty="0">
                <a:solidFill>
                  <a:schemeClr val="accent1"/>
                </a:solidFill>
                <a:latin typeface="Arial"/>
                <a:cs typeface="Arial"/>
              </a:rPr>
              <a:t>s</a:t>
            </a:r>
            <a:r>
              <a:rPr lang="it-IT" sz="2800" dirty="0" smtClean="0">
                <a:solidFill>
                  <a:schemeClr val="accent1"/>
                </a:solidFill>
                <a:latin typeface="Arial"/>
                <a:cs typeface="Arial"/>
              </a:rPr>
              <a:t>tudi di Genova</a:t>
            </a:r>
            <a:br>
              <a:rPr lang="it-IT" sz="2800" dirty="0" smtClean="0">
                <a:solidFill>
                  <a:schemeClr val="accent1"/>
                </a:solidFill>
                <a:latin typeface="Arial"/>
                <a:cs typeface="Arial"/>
              </a:rPr>
            </a:br>
            <a:r>
              <a:rPr lang="it-IT" sz="2000" dirty="0" smtClean="0">
                <a:solidFill>
                  <a:schemeClr val="accent1"/>
                </a:solidFill>
                <a:latin typeface="Arial"/>
                <a:cs typeface="Arial"/>
              </a:rPr>
              <a:t>Scuola di scienze mediche e farmaceutiche</a:t>
            </a:r>
            <a:endParaRPr lang="it-IT" sz="20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2326105" y="2860854"/>
            <a:ext cx="44856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Corso di Laurea in Medicina e Chirurgia</a:t>
            </a:r>
          </a:p>
          <a:p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868947" y="3279922"/>
            <a:ext cx="7660106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rgbClr val="2C7C9F"/>
                </a:solidFill>
              </a:rPr>
              <a:t>Indagine sull’appropriatezza della mancata </a:t>
            </a:r>
            <a:r>
              <a:rPr lang="it-IT" sz="2400" b="1" dirty="0" err="1" smtClean="0">
                <a:solidFill>
                  <a:srgbClr val="2C7C9F"/>
                </a:solidFill>
              </a:rPr>
              <a:t>scoagulazione</a:t>
            </a:r>
            <a:r>
              <a:rPr lang="it-IT" sz="2400" b="1" dirty="0" smtClean="0">
                <a:solidFill>
                  <a:srgbClr val="2C7C9F"/>
                </a:solidFill>
              </a:rPr>
              <a:t> dei pazienti fibrillanti di un gruppo di medici di famiglia genovesi</a:t>
            </a:r>
            <a:endParaRPr lang="it-IT" sz="2400" b="1" dirty="0">
              <a:solidFill>
                <a:srgbClr val="2C7C9F"/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628316" y="5053270"/>
            <a:ext cx="44917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Relatore:	</a:t>
            </a:r>
            <a:r>
              <a:rPr lang="it-IT" b="1" dirty="0" smtClean="0"/>
              <a:t>Prof. Andrea </a:t>
            </a:r>
            <a:r>
              <a:rPr lang="it-IT" b="1" dirty="0" err="1" smtClean="0"/>
              <a:t>Stimamiglio</a:t>
            </a:r>
            <a:endParaRPr lang="it-IT" b="1" dirty="0" smtClean="0"/>
          </a:p>
          <a:p>
            <a:r>
              <a:rPr lang="it-IT" dirty="0" smtClean="0"/>
              <a:t>Candidata:	</a:t>
            </a:r>
            <a:r>
              <a:rPr lang="it-IT" b="1" dirty="0" smtClean="0"/>
              <a:t>Sara Maestrini</a:t>
            </a:r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6122736" y="6068933"/>
            <a:ext cx="27744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A.A. 2016-2017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91523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673436" y="273734"/>
            <a:ext cx="33910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b="1" dirty="0" smtClean="0">
                <a:solidFill>
                  <a:srgbClr val="244A58"/>
                </a:solidFill>
              </a:rPr>
              <a:t>CONCLUSIONI</a:t>
            </a:r>
            <a:endParaRPr lang="it-IT" sz="3600" b="1" dirty="0">
              <a:solidFill>
                <a:srgbClr val="244A58"/>
              </a:solidFill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0" y="1155700"/>
            <a:ext cx="91440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spcAft>
                <a:spcPts val="2400"/>
              </a:spcAft>
              <a:buFont typeface="Arial"/>
              <a:buChar char="•"/>
            </a:pPr>
            <a:r>
              <a:rPr lang="it-IT" sz="2400" dirty="0" smtClean="0">
                <a:solidFill>
                  <a:schemeClr val="accent1"/>
                </a:solidFill>
              </a:rPr>
              <a:t>Percentuale di non trattati inferiore rispetto alle stime del 2015</a:t>
            </a:r>
          </a:p>
          <a:p>
            <a:pPr marL="285750" indent="-285750">
              <a:lnSpc>
                <a:spcPct val="150000"/>
              </a:lnSpc>
              <a:spcAft>
                <a:spcPts val="2400"/>
              </a:spcAft>
              <a:buFont typeface="Arial"/>
              <a:buChar char="•"/>
            </a:pPr>
            <a:r>
              <a:rPr lang="it-IT" sz="2400" dirty="0" smtClean="0">
                <a:solidFill>
                  <a:schemeClr val="accent1"/>
                </a:solidFill>
              </a:rPr>
              <a:t>Aumento utilizzo dei NAO</a:t>
            </a:r>
          </a:p>
          <a:p>
            <a:pPr marL="285750" indent="-285750">
              <a:lnSpc>
                <a:spcPct val="150000"/>
              </a:lnSpc>
              <a:spcAft>
                <a:spcPts val="2400"/>
              </a:spcAft>
              <a:buFont typeface="Arial"/>
              <a:buChar char="•"/>
            </a:pPr>
            <a:r>
              <a:rPr lang="it-IT" sz="2400" dirty="0" smtClean="0">
                <a:solidFill>
                  <a:schemeClr val="accent1"/>
                </a:solidFill>
              </a:rPr>
              <a:t>Caratteristiche della popolazione non trattata:</a:t>
            </a:r>
            <a:br>
              <a:rPr lang="it-IT" sz="2400" dirty="0" smtClean="0">
                <a:solidFill>
                  <a:schemeClr val="accent1"/>
                </a:solidFill>
              </a:rPr>
            </a:br>
            <a:r>
              <a:rPr lang="it-IT" sz="2400" dirty="0" smtClean="0">
                <a:solidFill>
                  <a:schemeClr val="accent1"/>
                </a:solidFill>
              </a:rPr>
              <a:t>sinusali e con visita specialistica</a:t>
            </a:r>
          </a:p>
          <a:p>
            <a:pPr marL="285750" indent="-285750">
              <a:lnSpc>
                <a:spcPct val="150000"/>
              </a:lnSpc>
              <a:spcAft>
                <a:spcPts val="2400"/>
              </a:spcAft>
              <a:buFont typeface="Arial"/>
              <a:buChar char="•"/>
            </a:pPr>
            <a:r>
              <a:rPr lang="it-IT" sz="2400" dirty="0" smtClean="0">
                <a:solidFill>
                  <a:schemeClr val="accent1"/>
                </a:solidFill>
              </a:rPr>
              <a:t>Differenze nel trattamento a seconda della data dell’episodio</a:t>
            </a:r>
          </a:p>
          <a:p>
            <a:pPr marL="285750" indent="-285750">
              <a:lnSpc>
                <a:spcPct val="150000"/>
              </a:lnSpc>
              <a:spcAft>
                <a:spcPts val="2400"/>
              </a:spcAft>
              <a:buFont typeface="Arial"/>
              <a:buChar char="•"/>
            </a:pPr>
            <a:r>
              <a:rPr lang="it-IT" sz="2400" dirty="0" smtClean="0">
                <a:solidFill>
                  <a:schemeClr val="accent1"/>
                </a:solidFill>
              </a:rPr>
              <a:t>Ritardo classe medica ad adeguarsi alle più recenti linee guida</a:t>
            </a:r>
            <a:endParaRPr lang="it-IT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3764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tottortottor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6413" y="2967789"/>
            <a:ext cx="3075004" cy="3315369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762001" y="1216526"/>
            <a:ext cx="75732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5400" b="1" dirty="0" smtClean="0">
                <a:solidFill>
                  <a:schemeClr val="accent1"/>
                </a:solidFill>
                <a:latin typeface="Arial"/>
                <a:cs typeface="Arial"/>
              </a:rPr>
              <a:t>Grazie per l’attenzione</a:t>
            </a:r>
            <a:endParaRPr lang="it-IT" sz="5400" b="1" dirty="0">
              <a:solidFill>
                <a:schemeClr val="accent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5794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529414" y="506298"/>
            <a:ext cx="408517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/>
            <a:r>
              <a:rPr lang="it-IT" sz="3200" b="1" dirty="0" smtClean="0">
                <a:solidFill>
                  <a:srgbClr val="2C7C9F"/>
                </a:solidFill>
              </a:rPr>
              <a:t>Fibrillazione atriale</a:t>
            </a:r>
            <a:endParaRPr lang="it-IT" sz="3200" b="1" dirty="0">
              <a:solidFill>
                <a:srgbClr val="2C7C9F"/>
              </a:solidFill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601579" y="1188302"/>
            <a:ext cx="794084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smtClean="0"/>
              <a:t>“La </a:t>
            </a:r>
            <a:r>
              <a:rPr lang="it-IT" sz="2000" dirty="0"/>
              <a:t>fibrillazione atriale è una tachiaritmia </a:t>
            </a:r>
            <a:r>
              <a:rPr lang="it-IT" sz="2000" dirty="0" err="1"/>
              <a:t>sopraventricolare</a:t>
            </a:r>
            <a:r>
              <a:rPr lang="it-IT" sz="2000" dirty="0"/>
              <a:t>, caratterizzata da un’eccitazione degli atri caotica, disorganizzata, con una frequenza di attivazione variabile da 400 a 650 impulsi/</a:t>
            </a:r>
            <a:r>
              <a:rPr lang="it-IT" sz="2000" dirty="0" err="1" smtClean="0"/>
              <a:t>min</a:t>
            </a:r>
            <a:r>
              <a:rPr lang="it-IT" sz="2000" dirty="0" smtClean="0"/>
              <a:t>”</a:t>
            </a:r>
            <a:endParaRPr lang="it-IT" sz="2000" dirty="0"/>
          </a:p>
        </p:txBody>
      </p:sp>
      <p:pic>
        <p:nvPicPr>
          <p:cNvPr id="5" name="Immagin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1" y="3729789"/>
            <a:ext cx="4572000" cy="312821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Fumetto 3 6"/>
          <p:cNvSpPr/>
          <p:nvPr/>
        </p:nvSpPr>
        <p:spPr>
          <a:xfrm>
            <a:off x="1047470" y="4566769"/>
            <a:ext cx="2963887" cy="762000"/>
          </a:xfrm>
          <a:prstGeom prst="wedgeEllipseCallout">
            <a:avLst>
              <a:gd name="adj1" fmla="val -39411"/>
              <a:gd name="adj2" fmla="val -28834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sz="2400" b="1" dirty="0">
                <a:solidFill>
                  <a:schemeClr val="accent1"/>
                </a:solidFill>
              </a:rPr>
              <a:t>1,85</a:t>
            </a:r>
            <a:r>
              <a:rPr lang="it-IT" sz="2400" b="1" dirty="0" smtClean="0">
                <a:solidFill>
                  <a:schemeClr val="accent1"/>
                </a:solidFill>
              </a:rPr>
              <a:t>% Italia</a:t>
            </a:r>
            <a:endParaRPr lang="it-IT" sz="2400" b="1" dirty="0">
              <a:solidFill>
                <a:schemeClr val="accent1"/>
              </a:solidFill>
            </a:endParaRPr>
          </a:p>
        </p:txBody>
      </p:sp>
      <p:pic>
        <p:nvPicPr>
          <p:cNvPr id="8" name="Immagine 7" descr="atrial14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1357" y="2336253"/>
            <a:ext cx="3301999" cy="1086068"/>
          </a:xfrm>
          <a:prstGeom prst="rect">
            <a:avLst/>
          </a:prstGeom>
        </p:spPr>
      </p:pic>
      <p:sp>
        <p:nvSpPr>
          <p:cNvPr id="10" name="Rettangolo 9"/>
          <p:cNvSpPr/>
          <p:nvPr/>
        </p:nvSpPr>
        <p:spPr>
          <a:xfrm>
            <a:off x="0" y="6211669"/>
            <a:ext cx="40745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900" dirty="0">
                <a:latin typeface="Arial"/>
                <a:cs typeface="Arial"/>
              </a:rPr>
              <a:t>Zoni-</a:t>
            </a:r>
            <a:r>
              <a:rPr lang="it-IT" sz="900" dirty="0" err="1">
                <a:latin typeface="Arial"/>
                <a:cs typeface="Arial"/>
              </a:rPr>
              <a:t>Berisso</a:t>
            </a:r>
            <a:r>
              <a:rPr lang="it-IT" sz="900" dirty="0">
                <a:latin typeface="Arial"/>
                <a:cs typeface="Arial"/>
              </a:rPr>
              <a:t> M, Filippi A, </a:t>
            </a:r>
            <a:r>
              <a:rPr lang="it-IT" sz="900" dirty="0" err="1">
                <a:latin typeface="Arial"/>
                <a:cs typeface="Arial"/>
              </a:rPr>
              <a:t>Landolina</a:t>
            </a:r>
            <a:r>
              <a:rPr lang="it-IT" sz="900" dirty="0">
                <a:latin typeface="Arial"/>
                <a:cs typeface="Arial"/>
              </a:rPr>
              <a:t> M, et al. </a:t>
            </a:r>
            <a:r>
              <a:rPr lang="it-IT" sz="900" dirty="0">
                <a:latin typeface="Arial"/>
                <a:cs typeface="Arial"/>
                <a:hlinkClick r:id="rId5"/>
              </a:rPr>
              <a:t>Frequency, patient characteristics, treatment strategies, and resource usage of atrial fibrillation (from the Italian Survey of Atrial Fibrillation Management [ISAF] study)</a:t>
            </a:r>
            <a:r>
              <a:rPr lang="it-IT" sz="900" dirty="0">
                <a:latin typeface="Arial"/>
                <a:cs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28164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ccia giù 2"/>
          <p:cNvSpPr/>
          <p:nvPr/>
        </p:nvSpPr>
        <p:spPr>
          <a:xfrm>
            <a:off x="775369" y="1"/>
            <a:ext cx="7633368" cy="762000"/>
          </a:xfrm>
          <a:prstGeom prst="downArrow">
            <a:avLst>
              <a:gd name="adj1" fmla="val 32838"/>
              <a:gd name="adj2" fmla="val 584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2544392" y="794500"/>
            <a:ext cx="40552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 smtClean="0">
                <a:solidFill>
                  <a:srgbClr val="2C7C9F"/>
                </a:solidFill>
                <a:latin typeface="Arial"/>
                <a:cs typeface="Arial"/>
              </a:rPr>
              <a:t>Eventi tromboembolici</a:t>
            </a:r>
            <a:endParaRPr lang="it-IT" sz="2800" b="1" dirty="0">
              <a:solidFill>
                <a:srgbClr val="2C7C9F"/>
              </a:solidFill>
              <a:latin typeface="Arial"/>
              <a:cs typeface="Arial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508001" y="1384898"/>
            <a:ext cx="8135560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sz="2400" dirty="0" smtClean="0"/>
              <a:t>Inibitori vitamina K (</a:t>
            </a:r>
            <a:r>
              <a:rPr lang="it-IT" sz="2400" dirty="0" err="1" smtClean="0"/>
              <a:t>Warfarin</a:t>
            </a:r>
            <a:r>
              <a:rPr lang="it-IT" sz="2400" dirty="0" smtClean="0"/>
              <a:t>)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sz="2400" dirty="0" smtClean="0"/>
              <a:t>NAO (</a:t>
            </a:r>
            <a:r>
              <a:rPr lang="it-IT" sz="2400" dirty="0" err="1" smtClean="0"/>
              <a:t>Dabigatran</a:t>
            </a:r>
            <a:r>
              <a:rPr lang="it-IT" sz="2400" dirty="0" smtClean="0"/>
              <a:t>, </a:t>
            </a:r>
            <a:r>
              <a:rPr lang="it-IT" sz="2400" dirty="0" err="1" smtClean="0"/>
              <a:t>Rivaroxaban</a:t>
            </a:r>
            <a:r>
              <a:rPr lang="it-IT" sz="2400" dirty="0" smtClean="0"/>
              <a:t>, </a:t>
            </a:r>
            <a:r>
              <a:rPr lang="it-IT" sz="2400" dirty="0" err="1" smtClean="0"/>
              <a:t>Apixaban</a:t>
            </a:r>
            <a:r>
              <a:rPr lang="it-IT" sz="2400" dirty="0" smtClean="0"/>
              <a:t>, </a:t>
            </a:r>
            <a:r>
              <a:rPr lang="it-IT" sz="2400" dirty="0" err="1" smtClean="0"/>
              <a:t>Edoxaban</a:t>
            </a:r>
            <a:r>
              <a:rPr lang="it-IT" sz="2400" dirty="0" smtClean="0"/>
              <a:t>)</a:t>
            </a:r>
            <a:endParaRPr lang="it-IT" sz="2400" dirty="0"/>
          </a:p>
        </p:txBody>
      </p:sp>
      <p:grpSp>
        <p:nvGrpSpPr>
          <p:cNvPr id="9" name="Gruppo 8"/>
          <p:cNvGrpSpPr/>
          <p:nvPr/>
        </p:nvGrpSpPr>
        <p:grpSpPr>
          <a:xfrm>
            <a:off x="5302872" y="1577495"/>
            <a:ext cx="2862771" cy="461665"/>
            <a:chOff x="5302872" y="2138951"/>
            <a:chExt cx="2862771" cy="461665"/>
          </a:xfrm>
        </p:grpSpPr>
        <p:sp>
          <p:nvSpPr>
            <p:cNvPr id="6" name="Freccia destra 5"/>
            <p:cNvSpPr/>
            <p:nvPr/>
          </p:nvSpPr>
          <p:spPr>
            <a:xfrm>
              <a:off x="5302872" y="2259263"/>
              <a:ext cx="2005263" cy="240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" name="CasellaDiTesto 7"/>
            <p:cNvSpPr txBox="1"/>
            <p:nvPr/>
          </p:nvSpPr>
          <p:spPr>
            <a:xfrm>
              <a:off x="7396959" y="2138951"/>
              <a:ext cx="7686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400" b="1" dirty="0" smtClean="0">
                  <a:solidFill>
                    <a:srgbClr val="2C7C9F"/>
                  </a:solidFill>
                </a:rPr>
                <a:t>INR</a:t>
              </a:r>
              <a:endParaRPr lang="it-IT" sz="2400" b="1" dirty="0">
                <a:solidFill>
                  <a:srgbClr val="2C7C9F"/>
                </a:solidFill>
              </a:endParaRPr>
            </a:p>
          </p:txBody>
        </p:sp>
      </p:grpSp>
      <p:pic>
        <p:nvPicPr>
          <p:cNvPr id="11" name="Immagine 10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15" t="15879" r="5099" b="11149"/>
          <a:stretch/>
        </p:blipFill>
        <p:spPr bwMode="auto">
          <a:xfrm>
            <a:off x="0" y="2795073"/>
            <a:ext cx="4772526" cy="4064001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CasellaDiTesto 11"/>
          <p:cNvSpPr txBox="1"/>
          <p:nvPr/>
        </p:nvSpPr>
        <p:spPr>
          <a:xfrm>
            <a:off x="5013157" y="4570151"/>
            <a:ext cx="39570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rgbClr val="2C7C9F"/>
                </a:solidFill>
              </a:rPr>
              <a:t>CHA</a:t>
            </a:r>
            <a:r>
              <a:rPr lang="it-IT" sz="2800" b="1" baseline="-25000" dirty="0" smtClean="0">
                <a:solidFill>
                  <a:srgbClr val="2C7C9F"/>
                </a:solidFill>
              </a:rPr>
              <a:t>2</a:t>
            </a:r>
            <a:r>
              <a:rPr lang="it-IT" sz="2800" b="1" dirty="0" smtClean="0">
                <a:solidFill>
                  <a:srgbClr val="2C7C9F"/>
                </a:solidFill>
              </a:rPr>
              <a:t>DS</a:t>
            </a:r>
            <a:r>
              <a:rPr lang="it-IT" sz="2800" b="1" baseline="-25000" dirty="0" smtClean="0">
                <a:solidFill>
                  <a:srgbClr val="2C7C9F"/>
                </a:solidFill>
              </a:rPr>
              <a:t>2</a:t>
            </a:r>
            <a:r>
              <a:rPr lang="it-IT" sz="2800" b="1" dirty="0" smtClean="0">
                <a:solidFill>
                  <a:srgbClr val="2C7C9F"/>
                </a:solidFill>
              </a:rPr>
              <a:t>-VAS</a:t>
            </a:r>
            <a:r>
              <a:rPr lang="it-IT" sz="2800" b="1" dirty="0">
                <a:solidFill>
                  <a:srgbClr val="2C7C9F"/>
                </a:solidFill>
              </a:rPr>
              <a:t>c</a:t>
            </a:r>
            <a:r>
              <a:rPr lang="it-IT" sz="2800" b="1" dirty="0" smtClean="0">
                <a:solidFill>
                  <a:srgbClr val="2C7C9F"/>
                </a:solidFill>
              </a:rPr>
              <a:t> score</a:t>
            </a:r>
            <a:endParaRPr lang="it-IT" sz="2800" b="1" dirty="0">
              <a:solidFill>
                <a:srgbClr val="2C7C9F"/>
              </a:solidFill>
            </a:endParaRPr>
          </a:p>
        </p:txBody>
      </p:sp>
      <p:pic>
        <p:nvPicPr>
          <p:cNvPr id="2" name="Immagine 1" descr="esc-red-logo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132" y="5676900"/>
            <a:ext cx="858529" cy="107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350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unirom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1368" y="5721227"/>
            <a:ext cx="1002632" cy="1136773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754312" y="735264"/>
            <a:ext cx="56353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>
                <a:solidFill>
                  <a:srgbClr val="2C7C9F"/>
                </a:solidFill>
                <a:latin typeface="Arial"/>
                <a:cs typeface="Arial"/>
              </a:rPr>
              <a:t>Report 2015 Università di Tor Vergata</a:t>
            </a:r>
            <a:endParaRPr lang="it-IT" sz="2400" b="1" dirty="0">
              <a:solidFill>
                <a:srgbClr val="2C7C9F"/>
              </a:solidFill>
              <a:latin typeface="Arial"/>
              <a:cs typeface="Arial"/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847473" cy="610454"/>
          </a:xfrm>
          <a:prstGeom prst="rect">
            <a:avLst/>
          </a:prstGeom>
        </p:spPr>
      </p:pic>
      <p:pic>
        <p:nvPicPr>
          <p:cNvPr id="7" name="Immagin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541094"/>
            <a:ext cx="4050632" cy="531690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Ovale 7"/>
          <p:cNvSpPr/>
          <p:nvPr/>
        </p:nvSpPr>
        <p:spPr>
          <a:xfrm>
            <a:off x="-1" y="3569368"/>
            <a:ext cx="2379579" cy="614948"/>
          </a:xfrm>
          <a:prstGeom prst="ellipse">
            <a:avLst/>
          </a:prstGeom>
          <a:noFill/>
          <a:ln w="3810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Freccia destra 8"/>
          <p:cNvSpPr/>
          <p:nvPr/>
        </p:nvSpPr>
        <p:spPr>
          <a:xfrm>
            <a:off x="2697372" y="3699684"/>
            <a:ext cx="2596523" cy="484632"/>
          </a:xfrm>
          <a:prstGeom prst="rightArrow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5750548" y="3622842"/>
            <a:ext cx="16391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000" b="1" dirty="0" smtClean="0">
                <a:latin typeface="Arial"/>
                <a:cs typeface="Arial"/>
              </a:rPr>
              <a:t>47,8%</a:t>
            </a:r>
            <a:endParaRPr lang="it-IT" sz="40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49472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8613" y="208002"/>
            <a:ext cx="328487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3200" b="1" dirty="0" smtClean="0">
                <a:solidFill>
                  <a:srgbClr val="2C7C9F"/>
                </a:solidFill>
                <a:latin typeface="Arial"/>
                <a:cs typeface="Arial"/>
              </a:rPr>
              <a:t>Il nostro studio:</a:t>
            </a:r>
            <a:endParaRPr lang="it-IT" sz="3200" b="1" dirty="0">
              <a:solidFill>
                <a:srgbClr val="2C7C9F"/>
              </a:solidFill>
              <a:latin typeface="Arial"/>
              <a:cs typeface="Arial"/>
            </a:endParaRPr>
          </a:p>
        </p:txBody>
      </p:sp>
      <p:sp>
        <p:nvSpPr>
          <p:cNvPr id="4" name="Rettangolo arrotondato 3"/>
          <p:cNvSpPr/>
          <p:nvPr/>
        </p:nvSpPr>
        <p:spPr>
          <a:xfrm>
            <a:off x="347579" y="1203157"/>
            <a:ext cx="3502526" cy="2058738"/>
          </a:xfrm>
          <a:prstGeom prst="roundRect">
            <a:avLst>
              <a:gd name="adj" fmla="val 0"/>
            </a:avLst>
          </a:prstGeom>
          <a:noFill/>
          <a:ln w="76200" cmpd="sng"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it-IT" sz="2800" b="1" dirty="0">
                <a:solidFill>
                  <a:prstClr val="black"/>
                </a:solidFill>
                <a:latin typeface="Arial"/>
                <a:cs typeface="Arial"/>
              </a:rPr>
              <a:t>10 097 </a:t>
            </a:r>
            <a:r>
              <a:rPr lang="it-IT" sz="2800" b="1" dirty="0" smtClean="0">
                <a:solidFill>
                  <a:prstClr val="black"/>
                </a:solidFill>
                <a:latin typeface="Arial"/>
                <a:cs typeface="Arial"/>
              </a:rPr>
              <a:t>pazienti</a:t>
            </a:r>
          </a:p>
          <a:p>
            <a:pPr lvl="0"/>
            <a:endParaRPr lang="it-IT" sz="2800" b="1" dirty="0" smtClean="0">
              <a:solidFill>
                <a:prstClr val="black"/>
              </a:solidFill>
              <a:latin typeface="Arial"/>
              <a:cs typeface="Arial"/>
            </a:endParaRPr>
          </a:p>
          <a:p>
            <a:pPr lvl="0"/>
            <a:endParaRPr lang="it-IT" sz="28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lvl="0"/>
            <a:endParaRPr lang="it-IT" sz="2800" b="1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6" name="Ovale 5"/>
          <p:cNvSpPr/>
          <p:nvPr/>
        </p:nvSpPr>
        <p:spPr>
          <a:xfrm>
            <a:off x="5775157" y="1296737"/>
            <a:ext cx="2312737" cy="914400"/>
          </a:xfrm>
          <a:prstGeom prst="ellipse">
            <a:avLst/>
          </a:prstGeom>
          <a:noFill/>
          <a:ln w="57150" cmpd="sng"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smtClean="0">
                <a:solidFill>
                  <a:srgbClr val="000000"/>
                </a:solidFill>
                <a:latin typeface="Arial"/>
                <a:cs typeface="Arial"/>
              </a:rPr>
              <a:t>7 medici</a:t>
            </a:r>
            <a:endParaRPr lang="it-IT" sz="28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561474" y="1733369"/>
            <a:ext cx="26240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 smtClean="0">
                <a:latin typeface="Arial"/>
                <a:cs typeface="Arial"/>
              </a:rPr>
              <a:t>313 	fibrillanti</a:t>
            </a:r>
            <a:endParaRPr lang="it-IT" sz="2800" b="1" dirty="0">
              <a:latin typeface="Arial"/>
              <a:cs typeface="Arial"/>
            </a:endParaRPr>
          </a:p>
        </p:txBody>
      </p:sp>
      <p:cxnSp>
        <p:nvCxnSpPr>
          <p:cNvPr id="12" name="Connettore 1 11"/>
          <p:cNvCxnSpPr/>
          <p:nvPr/>
        </p:nvCxnSpPr>
        <p:spPr>
          <a:xfrm>
            <a:off x="347579" y="2258442"/>
            <a:ext cx="3502526" cy="0"/>
          </a:xfrm>
          <a:prstGeom prst="line">
            <a:avLst/>
          </a:prstGeom>
          <a:ln w="381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asellaDiTesto 13"/>
          <p:cNvSpPr txBox="1"/>
          <p:nvPr/>
        </p:nvSpPr>
        <p:spPr>
          <a:xfrm>
            <a:off x="347579" y="2314408"/>
            <a:ext cx="35025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latin typeface="Arial"/>
                <a:cs typeface="Arial"/>
              </a:rPr>
              <a:t>3,09%	&gt;	1,85%</a:t>
            </a:r>
          </a:p>
          <a:p>
            <a:r>
              <a:rPr lang="it-IT" sz="1600" b="1" dirty="0" smtClean="0">
                <a:latin typeface="Arial"/>
                <a:cs typeface="Arial"/>
              </a:rPr>
              <a:t>				(media italiana)</a:t>
            </a:r>
            <a:endParaRPr lang="it-IT" sz="1600" b="1" dirty="0">
              <a:latin typeface="Arial"/>
              <a:cs typeface="Arial"/>
            </a:endParaRPr>
          </a:p>
        </p:txBody>
      </p:sp>
      <p:grpSp>
        <p:nvGrpSpPr>
          <p:cNvPr id="19" name="Gruppo 18"/>
          <p:cNvGrpSpPr/>
          <p:nvPr/>
        </p:nvGrpSpPr>
        <p:grpSpPr>
          <a:xfrm>
            <a:off x="347579" y="3128211"/>
            <a:ext cx="8796421" cy="3729789"/>
            <a:chOff x="347579" y="3128211"/>
            <a:chExt cx="8796421" cy="3729789"/>
          </a:xfrm>
        </p:grpSpPr>
        <p:pic>
          <p:nvPicPr>
            <p:cNvPr id="17" name="Immagine 16"/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77368" y="3128211"/>
              <a:ext cx="5066632" cy="372978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" name="CasellaDiTesto 17"/>
            <p:cNvSpPr txBox="1"/>
            <p:nvPr/>
          </p:nvSpPr>
          <p:spPr>
            <a:xfrm>
              <a:off x="347579" y="4465053"/>
              <a:ext cx="357903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i="1" dirty="0" smtClean="0">
                  <a:latin typeface="Arial"/>
                  <a:cs typeface="Arial"/>
                </a:rPr>
                <a:t>Classificazione fibrillanti per fasce d’età</a:t>
              </a:r>
              <a:endParaRPr lang="it-IT" i="1" dirty="0"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87469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LogoMillewin-300x2831-e136385232154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475" y="232098"/>
            <a:ext cx="1284478" cy="1211691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2165684" y="567232"/>
            <a:ext cx="6236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 smtClean="0">
                <a:solidFill>
                  <a:schemeClr val="accent1"/>
                </a:solidFill>
                <a:latin typeface="Arial"/>
                <a:cs typeface="Arial"/>
              </a:rPr>
              <a:t>Modalità di selezione dal database</a:t>
            </a:r>
            <a:endParaRPr lang="it-IT" sz="2800" b="1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0" y="1724526"/>
            <a:ext cx="534670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 Unicode MS"/>
              <a:buChar char="➜"/>
            </a:pPr>
            <a:r>
              <a:rPr lang="it-IT" sz="2400" b="1" dirty="0" smtClean="0">
                <a:solidFill>
                  <a:srgbClr val="2C7C9F"/>
                </a:solidFill>
              </a:rPr>
              <a:t> Data di nascita</a:t>
            </a:r>
            <a:r>
              <a:rPr lang="it-IT" sz="2400" b="1" dirty="0">
                <a:solidFill>
                  <a:srgbClr val="2C7C9F"/>
                </a:solidFill>
              </a:rPr>
              <a:t> </a:t>
            </a:r>
            <a:endParaRPr lang="it-IT" sz="2400" b="1" dirty="0" smtClean="0">
              <a:solidFill>
                <a:srgbClr val="2C7C9F"/>
              </a:solidFill>
            </a:endParaRP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 Unicode MS"/>
              <a:buChar char="➜"/>
            </a:pPr>
            <a:r>
              <a:rPr lang="it-IT" sz="2400" b="1" dirty="0" smtClean="0">
                <a:solidFill>
                  <a:srgbClr val="2C7C9F"/>
                </a:solidFill>
              </a:rPr>
              <a:t> Sesso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 Unicode MS"/>
              <a:buChar char="➜"/>
            </a:pPr>
            <a:r>
              <a:rPr lang="it-IT" sz="2400" b="1" dirty="0" smtClean="0">
                <a:solidFill>
                  <a:srgbClr val="2C7C9F"/>
                </a:solidFill>
              </a:rPr>
              <a:t> Fibrillazione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 Unicode MS"/>
              <a:buChar char="➜"/>
            </a:pPr>
            <a:r>
              <a:rPr lang="it-IT" sz="2400" b="1" dirty="0" smtClean="0">
                <a:solidFill>
                  <a:srgbClr val="2C7C9F"/>
                </a:solidFill>
              </a:rPr>
              <a:t> Terapia anticoagulante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 Unicode MS"/>
              <a:buChar char="➜"/>
            </a:pPr>
            <a:r>
              <a:rPr lang="it-IT" sz="2400" b="1" dirty="0" smtClean="0">
                <a:solidFill>
                  <a:srgbClr val="2C7C9F"/>
                </a:solidFill>
              </a:rPr>
              <a:t> Data presa in carico del paziente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 Unicode MS"/>
              <a:buChar char="➜"/>
            </a:pPr>
            <a:r>
              <a:rPr lang="it-IT" sz="2400" b="1" dirty="0" smtClean="0">
                <a:solidFill>
                  <a:srgbClr val="2C7C9F"/>
                </a:solidFill>
              </a:rPr>
              <a:t> Visita cardiologica</a:t>
            </a:r>
          </a:p>
        </p:txBody>
      </p:sp>
      <p:pic>
        <p:nvPicPr>
          <p:cNvPr id="6" name="Immagin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545272"/>
            <a:ext cx="3797300" cy="46904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21109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670251" y="444500"/>
            <a:ext cx="180349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b="1" dirty="0" smtClean="0">
                <a:solidFill>
                  <a:srgbClr val="2C7C9F"/>
                </a:solidFill>
                <a:latin typeface="Arial"/>
                <a:cs typeface="Arial"/>
              </a:rPr>
              <a:t>Risultati</a:t>
            </a:r>
            <a:endParaRPr lang="it-IT" sz="3200" b="1" dirty="0">
              <a:solidFill>
                <a:srgbClr val="2C7C9F"/>
              </a:solidFill>
              <a:latin typeface="Arial"/>
              <a:cs typeface="Arial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495300" y="1473200"/>
            <a:ext cx="8408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 smtClean="0">
                <a:solidFill>
                  <a:srgbClr val="2C7C9F"/>
                </a:solidFill>
              </a:rPr>
              <a:t>298 pazienti fibrillanti con indicazione al trattamento</a:t>
            </a:r>
          </a:p>
        </p:txBody>
      </p:sp>
      <p:sp>
        <p:nvSpPr>
          <p:cNvPr id="6" name="Freccia curva 5"/>
          <p:cNvSpPr/>
          <p:nvPr/>
        </p:nvSpPr>
        <p:spPr>
          <a:xfrm flipV="1">
            <a:off x="959366" y="1996420"/>
            <a:ext cx="1701800" cy="952500"/>
          </a:xfrm>
          <a:prstGeom prst="bentArrow">
            <a:avLst>
              <a:gd name="adj1" fmla="val 20652"/>
              <a:gd name="adj2" fmla="val 32246"/>
              <a:gd name="adj3" fmla="val 25000"/>
              <a:gd name="adj4" fmla="val 43413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2661166" y="2302589"/>
            <a:ext cx="3777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 smtClean="0">
                <a:solidFill>
                  <a:srgbClr val="2C7C9F"/>
                </a:solidFill>
              </a:rPr>
              <a:t>65 non trattati</a:t>
            </a:r>
            <a:endParaRPr lang="it-IT" sz="3600" b="1" dirty="0">
              <a:solidFill>
                <a:srgbClr val="2C7C9F"/>
              </a:solidFill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2832100" y="2215634"/>
            <a:ext cx="205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800" b="1" dirty="0" smtClean="0">
                <a:solidFill>
                  <a:schemeClr val="accent6"/>
                </a:solidFill>
              </a:rPr>
              <a:t>21,8%</a:t>
            </a:r>
            <a:endParaRPr lang="it-IT" sz="4800" b="1" dirty="0">
              <a:solidFill>
                <a:schemeClr val="accent6"/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5051897" y="2295723"/>
            <a:ext cx="38516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400" b="1" dirty="0" smtClean="0">
                <a:solidFill>
                  <a:srgbClr val="C00000"/>
                </a:solidFill>
              </a:rPr>
              <a:t>&lt;&lt;	</a:t>
            </a:r>
            <a:r>
              <a:rPr lang="it-IT" sz="4400" b="1" dirty="0">
                <a:solidFill>
                  <a:srgbClr val="C00000"/>
                </a:solidFill>
              </a:rPr>
              <a:t>47,8</a:t>
            </a:r>
            <a:r>
              <a:rPr lang="it-IT" sz="4400" b="1" dirty="0" smtClean="0">
                <a:solidFill>
                  <a:srgbClr val="C00000"/>
                </a:solidFill>
              </a:rPr>
              <a:t>%</a:t>
            </a:r>
            <a:endParaRPr lang="it-IT" sz="4400" b="1" dirty="0">
              <a:solidFill>
                <a:srgbClr val="C00000"/>
              </a:solidFill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495300" y="2611734"/>
            <a:ext cx="1627435" cy="2646878"/>
          </a:xfrm>
          <a:prstGeom prst="rect">
            <a:avLst/>
          </a:prstGeom>
          <a:noFill/>
          <a:effectLst>
            <a:glow rad="139700">
              <a:schemeClr val="accent6">
                <a:satMod val="175000"/>
                <a:alpha val="40000"/>
              </a:schemeClr>
            </a:glow>
            <a:reflection blurRad="6350" stA="50000" endA="300" endPos="55000" dir="5400000" sy="-100000" algn="bl" rotWithShape="0"/>
          </a:effectLst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t-IT" sz="1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it-IT" sz="1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2260600" y="3327400"/>
            <a:ext cx="6883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sz="2800" dirty="0" smtClean="0"/>
              <a:t>CHAD</a:t>
            </a:r>
            <a:r>
              <a:rPr lang="it-IT" sz="2800" baseline="-25000" dirty="0" smtClean="0"/>
              <a:t>2</a:t>
            </a:r>
            <a:r>
              <a:rPr lang="it-IT" sz="2800" dirty="0" smtClean="0"/>
              <a:t> vs  </a:t>
            </a:r>
            <a:r>
              <a:rPr lang="it-IT" sz="2800" dirty="0"/>
              <a:t>CHA</a:t>
            </a:r>
            <a:r>
              <a:rPr lang="it-IT" sz="2800" baseline="-25000" dirty="0"/>
              <a:t>2</a:t>
            </a:r>
            <a:r>
              <a:rPr lang="it-IT" sz="2800" dirty="0"/>
              <a:t>DS</a:t>
            </a:r>
            <a:r>
              <a:rPr lang="it-IT" sz="2800" baseline="-25000" dirty="0"/>
              <a:t>2</a:t>
            </a:r>
            <a:r>
              <a:rPr lang="it-IT" sz="2800" dirty="0"/>
              <a:t>-</a:t>
            </a:r>
            <a:r>
              <a:rPr lang="it-IT" sz="2800" dirty="0" smtClean="0"/>
              <a:t>VAS</a:t>
            </a:r>
            <a:r>
              <a:rPr lang="it-IT" sz="2800" dirty="0"/>
              <a:t>c</a:t>
            </a:r>
            <a:r>
              <a:rPr lang="it-IT" sz="2800" dirty="0" smtClean="0"/>
              <a:t> score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sz="2800" dirty="0" smtClean="0"/>
              <a:t>Entrata in commercio dei NAO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sz="2800" dirty="0" smtClean="0"/>
              <a:t>Modalità ricerca dei dati</a:t>
            </a:r>
            <a:endParaRPr lang="it-IT" sz="2800" dirty="0"/>
          </a:p>
          <a:p>
            <a:pPr marL="285750" indent="-285750">
              <a:buFont typeface="Arial"/>
              <a:buChar char="•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00739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4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  <p:bldP spid="9" grpId="0"/>
      <p:bldP spid="9" grpId="1"/>
      <p:bldP spid="10" grpId="0"/>
      <p:bldP spid="11" grpId="0"/>
      <p:bldP spid="14" grpId="0"/>
      <p:bldP spid="1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fficeArt object" descr="Picture 1"/>
          <p:cNvPicPr/>
          <p:nvPr/>
        </p:nvPicPr>
        <p:blipFill rotWithShape="1">
          <a:blip r:embed="rId2">
            <a:extLst/>
          </a:blip>
          <a:srcRect l="5016" t="-4467" r="670" b="-2247"/>
          <a:stretch/>
        </p:blipFill>
        <p:spPr>
          <a:xfrm>
            <a:off x="228600" y="102234"/>
            <a:ext cx="3581400" cy="241236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</p:pic>
      <p:sp>
        <p:nvSpPr>
          <p:cNvPr id="5" name="CasellaDiTesto 4"/>
          <p:cNvSpPr txBox="1"/>
          <p:nvPr/>
        </p:nvSpPr>
        <p:spPr>
          <a:xfrm>
            <a:off x="4069749" y="342900"/>
            <a:ext cx="10356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5400" b="1" dirty="0" smtClean="0">
                <a:solidFill>
                  <a:schemeClr val="accent1"/>
                </a:solidFill>
              </a:rPr>
              <a:t>65</a:t>
            </a:r>
            <a:endParaRPr lang="it-IT" sz="5400" b="1" dirty="0">
              <a:solidFill>
                <a:schemeClr val="accent1"/>
              </a:solidFill>
            </a:endParaRPr>
          </a:p>
        </p:txBody>
      </p:sp>
      <p:sp>
        <p:nvSpPr>
          <p:cNvPr id="6" name="Freccia giù 5"/>
          <p:cNvSpPr/>
          <p:nvPr/>
        </p:nvSpPr>
        <p:spPr>
          <a:xfrm>
            <a:off x="4189984" y="1364996"/>
            <a:ext cx="763016" cy="1327404"/>
          </a:xfrm>
          <a:prstGeom prst="downArrow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1786808" y="2760990"/>
            <a:ext cx="63323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 smtClean="0">
                <a:solidFill>
                  <a:srgbClr val="2C7C9F"/>
                </a:solidFill>
              </a:rPr>
              <a:t>13 con controindicazioni al trattamento</a:t>
            </a:r>
            <a:endParaRPr lang="it-IT" sz="2800" dirty="0">
              <a:solidFill>
                <a:srgbClr val="2C7C9F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228600" y="3619500"/>
            <a:ext cx="876300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sz="2400" dirty="0" smtClean="0">
                <a:solidFill>
                  <a:schemeClr val="accent6"/>
                </a:solidFill>
              </a:rPr>
              <a:t>8  con carcinoma in atto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sz="2400" dirty="0" smtClean="0">
                <a:solidFill>
                  <a:schemeClr val="accent6"/>
                </a:solidFill>
              </a:rPr>
              <a:t>2 con aneurisma aortico in attesa di intervento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sz="2400" dirty="0" smtClean="0">
                <a:solidFill>
                  <a:schemeClr val="accent6"/>
                </a:solidFill>
              </a:rPr>
              <a:t>1  con grave emorragia cerebrale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it-IT" sz="2400" dirty="0" smtClean="0">
                <a:solidFill>
                  <a:schemeClr val="accent6"/>
                </a:solidFill>
              </a:rPr>
              <a:t>2 con ripetuti episodi di sanguinamenti tratto GI e respiratorio</a:t>
            </a:r>
            <a:endParaRPr lang="it-IT" sz="24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995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235200" y="393700"/>
            <a:ext cx="50078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b="1" dirty="0" smtClean="0">
                <a:solidFill>
                  <a:schemeClr val="accent1"/>
                </a:solidFill>
              </a:rPr>
              <a:t>I rimanenti 52 pazienti</a:t>
            </a:r>
            <a:endParaRPr lang="it-IT" sz="3600" b="1" dirty="0">
              <a:solidFill>
                <a:schemeClr val="accent1"/>
              </a:solidFill>
            </a:endParaRPr>
          </a:p>
        </p:txBody>
      </p:sp>
      <p:grpSp>
        <p:nvGrpSpPr>
          <p:cNvPr id="5" name="Gruppo 4"/>
          <p:cNvGrpSpPr/>
          <p:nvPr/>
        </p:nvGrpSpPr>
        <p:grpSpPr>
          <a:xfrm>
            <a:off x="1447800" y="1371600"/>
            <a:ext cx="7061200" cy="1550769"/>
            <a:chOff x="1447800" y="800100"/>
            <a:chExt cx="7061200" cy="1550769"/>
          </a:xfrm>
        </p:grpSpPr>
        <p:sp>
          <p:nvSpPr>
            <p:cNvPr id="4" name="Rettangolo 3"/>
            <p:cNvSpPr/>
            <p:nvPr/>
          </p:nvSpPr>
          <p:spPr>
            <a:xfrm>
              <a:off x="1447800" y="800100"/>
              <a:ext cx="7061200" cy="1550769"/>
            </a:xfrm>
            <a:prstGeom prst="rect">
              <a:avLst/>
            </a:prstGeom>
            <a:ln w="76200" cmpd="sng">
              <a:solidFill>
                <a:schemeClr val="accent3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 dirty="0">
                <a:ln w="57150" cmpd="sng">
                  <a:solidFill>
                    <a:schemeClr val="tx1"/>
                  </a:solidFill>
                </a:ln>
                <a:noFill/>
              </a:endParaRPr>
            </a:p>
          </p:txBody>
        </p:sp>
        <p:sp>
          <p:nvSpPr>
            <p:cNvPr id="3" name="CasellaDiTesto 2"/>
            <p:cNvSpPr txBox="1"/>
            <p:nvPr/>
          </p:nvSpPr>
          <p:spPr>
            <a:xfrm>
              <a:off x="1752600" y="965200"/>
              <a:ext cx="6519734" cy="10341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342900" indent="-342900">
                <a:lnSpc>
                  <a:spcPct val="130000"/>
                </a:lnSpc>
                <a:buFont typeface="Arial"/>
                <a:buChar char="•"/>
              </a:pPr>
              <a:r>
                <a:rPr lang="it-IT" sz="2400" b="1" dirty="0">
                  <a:solidFill>
                    <a:schemeClr val="accent6"/>
                  </a:solidFill>
                </a:rPr>
                <a:t>t</a:t>
              </a:r>
              <a:r>
                <a:rPr lang="it-IT" sz="2400" b="1" dirty="0" smtClean="0">
                  <a:solidFill>
                    <a:schemeClr val="accent6"/>
                  </a:solidFill>
                </a:rPr>
                <a:t>utti visti dal cardiologo tranne 1</a:t>
              </a:r>
            </a:p>
            <a:p>
              <a:pPr marL="342900" indent="-342900">
                <a:lnSpc>
                  <a:spcPct val="130000"/>
                </a:lnSpc>
                <a:buFont typeface="Arial"/>
                <a:buChar char="•"/>
              </a:pPr>
              <a:r>
                <a:rPr lang="it-IT" sz="2400" b="1" dirty="0">
                  <a:solidFill>
                    <a:schemeClr val="accent6"/>
                  </a:solidFill>
                </a:rPr>
                <a:t>t</a:t>
              </a:r>
              <a:r>
                <a:rPr lang="it-IT" sz="2400" b="1" dirty="0" smtClean="0">
                  <a:solidFill>
                    <a:schemeClr val="accent6"/>
                  </a:solidFill>
                </a:rPr>
                <a:t>utti in ritmo sinusale al momento attuale</a:t>
              </a:r>
              <a:endParaRPr lang="it-IT" sz="2400" b="1" dirty="0">
                <a:solidFill>
                  <a:schemeClr val="accent6"/>
                </a:solidFill>
              </a:endParaRPr>
            </a:p>
          </p:txBody>
        </p:sp>
      </p:grpSp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3251150"/>
              </p:ext>
            </p:extLst>
          </p:nvPr>
        </p:nvGraphicFramePr>
        <p:xfrm>
          <a:off x="2006600" y="3257550"/>
          <a:ext cx="5600700" cy="3600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6620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zza">
  <a:themeElements>
    <a:clrScheme name="Brezza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Office classico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rezza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Brezza.thmx</Template>
  <TotalTime>677</TotalTime>
  <Words>425</Words>
  <Application>Microsoft Macintosh PowerPoint</Application>
  <PresentationFormat>Presentazione su schermo (4:3)</PresentationFormat>
  <Paragraphs>62</Paragraphs>
  <Slides>11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Brezza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</vt:vector>
  </TitlesOfParts>
  <Company>Università degli studi di Genova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Sara Maestrini</dc:creator>
  <cp:lastModifiedBy>Sara Maestrini</cp:lastModifiedBy>
  <cp:revision>53</cp:revision>
  <dcterms:created xsi:type="dcterms:W3CDTF">2017-10-24T13:40:46Z</dcterms:created>
  <dcterms:modified xsi:type="dcterms:W3CDTF">2017-10-29T08:46:31Z</dcterms:modified>
</cp:coreProperties>
</file>